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093D9-4182-4F76-B881-DE53C7BDE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47975-75E2-4772-BE0A-34EE900D2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B3557-4F0F-4185-8A51-7ADC56E0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2AEF9-76FC-43FA-9E1F-4D82A39F8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5473B-7E21-433E-8FFE-55D269C6A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3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013CB-E8C7-4B03-864F-FE9D6460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DED48A-A8ED-410E-A658-D2000A54C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160FA-60D1-4A51-A615-89CA37B0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A7E04-B028-42BE-B07A-F6FBF2EFA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89D8E-C963-4ED2-B5F7-26292BA89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6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B198D-3105-4BBA-816A-4541C0AF1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FD045-61CD-43C4-BBFE-52056960B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6E7C0-605F-479B-B139-F18FA9B3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74A74-FB30-4494-9B88-3FCBF811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BCD56-DBFE-4984-BAAA-7AD29F7EF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8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9F0E-33E6-4B4A-88A6-422737A6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46F5E-5BAD-4949-BF06-05C719177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EEA6B-332A-4F8F-B87C-0060933F4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C261C-60A5-4308-A271-FC35A032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107EF-DDBA-4C1B-98A7-4E0BBC14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0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E24-2333-4FDF-8A0E-BA1D149C5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5FA55-22B4-45D0-9197-E26AFE297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80209-FCC6-4692-9C5F-27A5DCAC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8A0E3-047E-441A-9ABB-0D45B3C1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8FCF1-7C6B-475A-9695-EA8D6F16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1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AF1C2-B69C-4899-90C5-A14A34EE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46B58-3258-4866-B027-F2578C40B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09DB51-9E5F-4171-93B3-F583388F9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A991A-8084-4F4B-8F93-335A08682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B37B8-9F4D-437B-B0F3-1EB13E5D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8DB87-9963-4D4B-A915-F534C2D7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8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906B-7698-49DC-9D73-DAD1527E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6DC8B-64BE-49D8-9E71-46A24E75D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9819D-47BF-4B37-988A-FF93BC674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345090-D87A-42DF-B8C1-138F38948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9B029C-6507-4A77-8E95-EFAA29948C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7789E-8E05-4743-B95A-F7A239BA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351321-DC0A-48E8-8ECC-442812D40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DED2AB-5091-4FFA-91BA-F7C539D4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4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02B82-FAA3-430E-9835-87E9F5A6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4F0CF-5AAA-432A-9D0A-ECC8B5234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CD8F81-0931-496E-943B-E7FD2F969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E1FA1-76CF-4269-A5F6-09E6A915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6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C311CD-7FE9-4B6B-8E67-58D116584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7E990-B66B-4FE1-B541-7F67EF35E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EF70E-0CC3-49F4-826B-79A5ECA0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3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19E5D-3B00-407C-A293-30473DF51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C6317-413A-4C7B-B361-733079C26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BD068A-8CA2-40C1-81E6-6D4ED508E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F12BE-960F-4036-9309-B4707DB6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C9822-3652-4BA5-A0AC-BE9E6D7C2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55F33-C506-4B5A-9B0B-E0037DF5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2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3196E-DC56-4A08-8FA1-75B9599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833D5D-826A-437B-892E-EAC54600D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BDEA4-B511-4B41-BE5A-484A422A9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399F3-F310-449C-BDD3-8103061C8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29EB3-42EB-4568-8492-41621E632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EA9B0-D649-4FE2-A18F-E7C515AF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D48B91-BCC4-40FD-AA7E-F7EE5BD0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09FD1-724C-4061-B956-BE429B3B7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20759-479F-44A8-9DC5-C5DD6C2F1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9E248-5E43-479E-A018-72A2021FD0C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49834-A028-4319-8894-39462B27E6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07164-36B4-4117-B2A7-7EAD8113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7C223-49B7-4546-9A66-A023DB719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7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28540-17B4-4BD2-8B56-0226E8FFE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3090" y="166325"/>
            <a:ext cx="6691745" cy="1468511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Une </a:t>
            </a:r>
            <a:r>
              <a:rPr lang="en-US" sz="4000" b="1" dirty="0" err="1"/>
              <a:t>maison</a:t>
            </a:r>
            <a:r>
              <a:rPr lang="en-US" sz="4000" b="1" dirty="0"/>
              <a:t> </a:t>
            </a:r>
            <a:r>
              <a:rPr lang="en-US" sz="4000" b="1" dirty="0" err="1"/>
              <a:t>ancienne</a:t>
            </a:r>
            <a:br>
              <a:rPr lang="en-US" sz="4000" b="1" dirty="0"/>
            </a:br>
            <a:r>
              <a:rPr lang="en-US" sz="4000" b="1" dirty="0"/>
              <a:t>Livre de lecture p.40-41</a:t>
            </a:r>
            <a:br>
              <a:rPr lang="en-US" sz="4000" b="1" dirty="0"/>
            </a:br>
            <a:r>
              <a:rPr lang="en-US" sz="4000" b="1" dirty="0" err="1">
                <a:solidFill>
                  <a:srgbClr val="FF0000"/>
                </a:solidFill>
              </a:rPr>
              <a:t>Corrigé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90EA99-D39E-4854-A38C-10464F67B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255" y="1330036"/>
            <a:ext cx="12025745" cy="5527964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/>
              <a:t>Au Coeur du </a:t>
            </a:r>
            <a:r>
              <a:rPr lang="en-US" dirty="0" err="1"/>
              <a:t>texte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>N.1 </a:t>
            </a:r>
            <a:r>
              <a:rPr lang="en-US" dirty="0">
                <a:solidFill>
                  <a:srgbClr val="FF0000"/>
                </a:solidFill>
              </a:rPr>
              <a:t>Le </a:t>
            </a:r>
            <a:r>
              <a:rPr lang="en-US" dirty="0" err="1">
                <a:solidFill>
                  <a:srgbClr val="FF0000"/>
                </a:solidFill>
              </a:rPr>
              <a:t>récit</a:t>
            </a:r>
            <a:r>
              <a:rPr lang="en-US" dirty="0">
                <a:solidFill>
                  <a:srgbClr val="FF0000"/>
                </a:solidFill>
              </a:rPr>
              <a:t> se passe à midi. Le </a:t>
            </a:r>
            <a:r>
              <a:rPr lang="en-US" dirty="0" err="1">
                <a:solidFill>
                  <a:srgbClr val="FF0000"/>
                </a:solidFill>
              </a:rPr>
              <a:t>narrateur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indique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d’une</a:t>
            </a:r>
            <a:r>
              <a:rPr lang="en-US" dirty="0">
                <a:solidFill>
                  <a:srgbClr val="FF0000"/>
                </a:solidFill>
              </a:rPr>
              <a:t> manière </a:t>
            </a:r>
            <a:r>
              <a:rPr lang="en-US" dirty="0" err="1">
                <a:solidFill>
                  <a:srgbClr val="FF0000"/>
                </a:solidFill>
              </a:rPr>
              <a:t>indirecte</a:t>
            </a:r>
            <a:r>
              <a:rPr lang="en-US" dirty="0">
                <a:solidFill>
                  <a:srgbClr val="FF0000"/>
                </a:solidFill>
              </a:rPr>
              <a:t>, le moment de </a:t>
            </a:r>
            <a:r>
              <a:rPr lang="en-US" dirty="0" err="1">
                <a:solidFill>
                  <a:srgbClr val="FF0000"/>
                </a:solidFill>
              </a:rPr>
              <a:t>l’action:”Sous</a:t>
            </a:r>
            <a:r>
              <a:rPr lang="en-US" dirty="0">
                <a:solidFill>
                  <a:srgbClr val="FF0000"/>
                </a:solidFill>
              </a:rPr>
              <a:t> le soleil, qui se </a:t>
            </a:r>
            <a:r>
              <a:rPr lang="en-US" dirty="0" err="1">
                <a:solidFill>
                  <a:srgbClr val="FF0000"/>
                </a:solidFill>
              </a:rPr>
              <a:t>trouvait</a:t>
            </a:r>
            <a:r>
              <a:rPr lang="en-US" dirty="0">
                <a:solidFill>
                  <a:srgbClr val="FF0000"/>
                </a:solidFill>
              </a:rPr>
              <a:t> au milieu du </a:t>
            </a:r>
            <a:r>
              <a:rPr lang="en-US" dirty="0" err="1">
                <a:solidFill>
                  <a:srgbClr val="FF0000"/>
                </a:solidFill>
              </a:rPr>
              <a:t>ciel</a:t>
            </a:r>
            <a:r>
              <a:rPr lang="en-US" dirty="0">
                <a:solidFill>
                  <a:srgbClr val="FF0000"/>
                </a:solidFill>
              </a:rPr>
              <a:t>.(l.1)</a:t>
            </a:r>
          </a:p>
          <a:p>
            <a:pPr algn="l"/>
            <a:r>
              <a:rPr lang="en-US" dirty="0"/>
              <a:t>N.2 </a:t>
            </a:r>
            <a:r>
              <a:rPr lang="en-US" dirty="0">
                <a:solidFill>
                  <a:srgbClr val="FF0000"/>
                </a:solidFill>
              </a:rPr>
              <a:t>Le </a:t>
            </a:r>
            <a:r>
              <a:rPr lang="en-US" dirty="0" err="1">
                <a:solidFill>
                  <a:srgbClr val="FF0000"/>
                </a:solidFill>
              </a:rPr>
              <a:t>récit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déroule</a:t>
            </a:r>
            <a:r>
              <a:rPr lang="en-US" dirty="0">
                <a:solidFill>
                  <a:srgbClr val="FF0000"/>
                </a:solidFill>
              </a:rPr>
              <a:t> dans </a:t>
            </a:r>
            <a:r>
              <a:rPr lang="en-US" dirty="0" err="1">
                <a:solidFill>
                  <a:srgbClr val="FF0000"/>
                </a:solidFill>
              </a:rPr>
              <a:t>une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ruine”Sur</a:t>
            </a:r>
            <a:r>
              <a:rPr lang="en-US" dirty="0">
                <a:solidFill>
                  <a:srgbClr val="FF0000"/>
                </a:solidFill>
              </a:rPr>
              <a:t> le </a:t>
            </a:r>
            <a:r>
              <a:rPr lang="en-US" dirty="0" err="1">
                <a:solidFill>
                  <a:srgbClr val="FF0000"/>
                </a:solidFill>
              </a:rPr>
              <a:t>flanc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d’une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colline</a:t>
            </a:r>
            <a:r>
              <a:rPr lang="en-US" dirty="0">
                <a:solidFill>
                  <a:srgbClr val="FF0000"/>
                </a:solidFill>
              </a:rPr>
              <a:t> qui </a:t>
            </a:r>
            <a:r>
              <a:rPr lang="en-US" dirty="0" err="1">
                <a:solidFill>
                  <a:srgbClr val="FF0000"/>
                </a:solidFill>
              </a:rPr>
              <a:t>descendait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vers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mer</a:t>
            </a:r>
            <a:r>
              <a:rPr lang="en-US" dirty="0">
                <a:solidFill>
                  <a:srgbClr val="FF0000"/>
                </a:solidFill>
              </a:rPr>
              <a:t>” et dans le </a:t>
            </a:r>
            <a:r>
              <a:rPr lang="en-US" dirty="0" err="1">
                <a:solidFill>
                  <a:srgbClr val="FF0000"/>
                </a:solidFill>
              </a:rPr>
              <a:t>jardin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attenant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dirty="0"/>
              <a:t>N.3.</a:t>
            </a:r>
            <a:r>
              <a:rPr lang="en-US" dirty="0">
                <a:solidFill>
                  <a:srgbClr val="FF0000"/>
                </a:solidFill>
              </a:rPr>
              <a:t> Georges Nader et </a:t>
            </a:r>
            <a:r>
              <a:rPr lang="en-US" dirty="0" err="1">
                <a:solidFill>
                  <a:srgbClr val="FF0000"/>
                </a:solidFill>
              </a:rPr>
              <a:t>sa</a:t>
            </a:r>
            <a:r>
              <a:rPr lang="en-US" dirty="0">
                <a:solidFill>
                  <a:srgbClr val="FF0000"/>
                </a:solidFill>
              </a:rPr>
              <a:t> femme </a:t>
            </a:r>
            <a:r>
              <a:rPr lang="en-US" dirty="0" err="1">
                <a:solidFill>
                  <a:srgbClr val="FF0000"/>
                </a:solidFill>
              </a:rPr>
              <a:t>Vérone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forment</a:t>
            </a:r>
            <a:r>
              <a:rPr lang="en-US" dirty="0">
                <a:solidFill>
                  <a:srgbClr val="FF0000"/>
                </a:solidFill>
              </a:rPr>
              <a:t> le premier </a:t>
            </a:r>
            <a:r>
              <a:rPr lang="en-US" dirty="0" err="1">
                <a:solidFill>
                  <a:srgbClr val="FF0000"/>
                </a:solidFill>
              </a:rPr>
              <a:t>groupe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ils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installés</a:t>
            </a:r>
            <a:r>
              <a:rPr lang="en-US" dirty="0">
                <a:solidFill>
                  <a:srgbClr val="FF0000"/>
                </a:solidFill>
              </a:rPr>
              <a:t> sur la terrasse de la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 et </a:t>
            </a:r>
            <a:r>
              <a:rPr lang="en-US" dirty="0" err="1">
                <a:solidFill>
                  <a:srgbClr val="FF0000"/>
                </a:solidFill>
              </a:rPr>
              <a:t>ils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contemplent</a:t>
            </a:r>
            <a:r>
              <a:rPr lang="en-US" dirty="0">
                <a:solidFill>
                  <a:srgbClr val="FF0000"/>
                </a:solidFill>
              </a:rPr>
              <a:t> la mer.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revanche, </a:t>
            </a:r>
            <a:r>
              <a:rPr lang="en-US" dirty="0" err="1">
                <a:solidFill>
                  <a:srgbClr val="FF0000"/>
                </a:solidFill>
              </a:rPr>
              <a:t>Marthe</a:t>
            </a:r>
            <a:r>
              <a:rPr lang="en-US" dirty="0">
                <a:solidFill>
                  <a:srgbClr val="FF0000"/>
                </a:solidFill>
              </a:rPr>
              <a:t> et François se </a:t>
            </a:r>
            <a:r>
              <a:rPr lang="en-US" dirty="0" err="1">
                <a:solidFill>
                  <a:srgbClr val="FF0000"/>
                </a:solidFill>
              </a:rPr>
              <a:t>promènent</a:t>
            </a:r>
            <a:r>
              <a:rPr lang="en-US" dirty="0">
                <a:solidFill>
                  <a:srgbClr val="FF0000"/>
                </a:solidFill>
              </a:rPr>
              <a:t> à </a:t>
            </a:r>
            <a:r>
              <a:rPr lang="en-US" dirty="0" err="1">
                <a:solidFill>
                  <a:srgbClr val="FF0000"/>
                </a:solidFill>
              </a:rPr>
              <a:t>l’intérieur</a:t>
            </a:r>
            <a:r>
              <a:rPr lang="en-US" dirty="0">
                <a:solidFill>
                  <a:srgbClr val="FF0000"/>
                </a:solidFill>
              </a:rPr>
              <a:t> de la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dirty="0" err="1">
                <a:solidFill>
                  <a:srgbClr val="FF0000"/>
                </a:solidFill>
              </a:rPr>
              <a:t>ces</a:t>
            </a:r>
            <a:r>
              <a:rPr lang="en-US" dirty="0">
                <a:solidFill>
                  <a:srgbClr val="FF0000"/>
                </a:solidFill>
              </a:rPr>
              <a:t> deux </a:t>
            </a:r>
            <a:r>
              <a:rPr lang="en-US" dirty="0" err="1">
                <a:solidFill>
                  <a:srgbClr val="FF0000"/>
                </a:solidFill>
              </a:rPr>
              <a:t>groupes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l’espace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intérieur</a:t>
            </a:r>
            <a:r>
              <a:rPr lang="en-US" dirty="0">
                <a:solidFill>
                  <a:srgbClr val="FF0000"/>
                </a:solidFill>
              </a:rPr>
              <a:t> (la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>
                <a:solidFill>
                  <a:srgbClr val="FF0000"/>
                </a:solidFill>
              </a:rPr>
              <a:t>s’opposent</a:t>
            </a:r>
            <a:r>
              <a:rPr lang="en-US" dirty="0">
                <a:solidFill>
                  <a:srgbClr val="FF0000"/>
                </a:solidFill>
              </a:rPr>
              <a:t> les </a:t>
            </a:r>
            <a:r>
              <a:rPr lang="en-US" dirty="0" err="1">
                <a:solidFill>
                  <a:srgbClr val="FF0000"/>
                </a:solidFill>
              </a:rPr>
              <a:t>personnages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l’espace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extérieur</a:t>
            </a:r>
            <a:r>
              <a:rPr lang="en-US" dirty="0">
                <a:solidFill>
                  <a:srgbClr val="FF0000"/>
                </a:solidFill>
              </a:rPr>
              <a:t> (le </a:t>
            </a:r>
            <a:r>
              <a:rPr lang="en-US" dirty="0" err="1">
                <a:solidFill>
                  <a:srgbClr val="FF0000"/>
                </a:solidFill>
              </a:rPr>
              <a:t>jardin</a:t>
            </a:r>
            <a:r>
              <a:rPr lang="en-US" dirty="0">
                <a:solidFill>
                  <a:srgbClr val="FF0000"/>
                </a:solidFill>
              </a:rPr>
              <a:t>). </a:t>
            </a:r>
            <a:r>
              <a:rPr lang="en-US" dirty="0" err="1">
                <a:solidFill>
                  <a:srgbClr val="FF0000"/>
                </a:solidFill>
              </a:rPr>
              <a:t>Maddoul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prépare</a:t>
            </a:r>
            <a:r>
              <a:rPr lang="en-US" dirty="0">
                <a:solidFill>
                  <a:srgbClr val="FF0000"/>
                </a:solidFill>
              </a:rPr>
              <a:t> les brochettes de </a:t>
            </a:r>
            <a:r>
              <a:rPr lang="en-US" dirty="0" err="1">
                <a:solidFill>
                  <a:srgbClr val="FF0000"/>
                </a:solidFill>
              </a:rPr>
              <a:t>viande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Farès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s’occupe</a:t>
            </a:r>
            <a:r>
              <a:rPr lang="en-US" dirty="0">
                <a:solidFill>
                  <a:srgbClr val="FF0000"/>
                </a:solidFill>
              </a:rPr>
              <a:t> du feu.</a:t>
            </a:r>
          </a:p>
          <a:p>
            <a:pPr algn="l"/>
            <a:r>
              <a:rPr lang="en-US" dirty="0"/>
              <a:t>N.4 a-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découvrant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, François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frappé, par la </a:t>
            </a:r>
            <a:r>
              <a:rPr lang="en-US" dirty="0" err="1">
                <a:solidFill>
                  <a:srgbClr val="FF0000"/>
                </a:solidFill>
              </a:rPr>
              <a:t>beauté</a:t>
            </a:r>
            <a:r>
              <a:rPr lang="en-US" dirty="0">
                <a:solidFill>
                  <a:srgbClr val="FF0000"/>
                </a:solidFill>
              </a:rPr>
              <a:t> de la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ruine</a:t>
            </a:r>
            <a:r>
              <a:rPr lang="en-US" dirty="0">
                <a:solidFill>
                  <a:srgbClr val="FF0000"/>
                </a:solidFill>
              </a:rPr>
              <a:t>. Ensuite, il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saisi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d’une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émotion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violente</a:t>
            </a:r>
            <a:r>
              <a:rPr lang="en-US" dirty="0">
                <a:solidFill>
                  <a:srgbClr val="FF0000"/>
                </a:solidFill>
              </a:rPr>
              <a:t>:”Il </a:t>
            </a:r>
            <a:r>
              <a:rPr lang="en-US" dirty="0" err="1">
                <a:solidFill>
                  <a:srgbClr val="FF0000"/>
                </a:solidFill>
              </a:rPr>
              <a:t>sentit</a:t>
            </a:r>
            <a:r>
              <a:rPr lang="en-US" dirty="0">
                <a:solidFill>
                  <a:srgbClr val="FF0000"/>
                </a:solidFill>
              </a:rPr>
              <a:t> son </a:t>
            </a:r>
            <a:r>
              <a:rPr lang="en-US" dirty="0" err="1">
                <a:solidFill>
                  <a:srgbClr val="FF0000"/>
                </a:solidFill>
              </a:rPr>
              <a:t>coeur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suffoquer</a:t>
            </a:r>
            <a:r>
              <a:rPr lang="en-US" dirty="0">
                <a:solidFill>
                  <a:srgbClr val="FF0000"/>
                </a:solidFill>
              </a:rPr>
              <a:t>.”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b- </a:t>
            </a:r>
            <a:r>
              <a:rPr lang="en-US" dirty="0" err="1">
                <a:solidFill>
                  <a:srgbClr val="FF0000"/>
                </a:solidFill>
              </a:rPr>
              <a:t>C’est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ruine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dont</a:t>
            </a:r>
            <a:r>
              <a:rPr lang="en-US" dirty="0">
                <a:solidFill>
                  <a:srgbClr val="FF0000"/>
                </a:solidFill>
              </a:rPr>
              <a:t> François </a:t>
            </a:r>
            <a:r>
              <a:rPr lang="en-US" dirty="0" err="1">
                <a:solidFill>
                  <a:srgbClr val="FF0000"/>
                </a:solidFill>
              </a:rPr>
              <a:t>découvre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beauté</a:t>
            </a:r>
            <a:r>
              <a:rPr lang="en-US" dirty="0">
                <a:solidFill>
                  <a:srgbClr val="FF0000"/>
                </a:solidFill>
              </a:rPr>
              <a:t> au fil de la </a:t>
            </a:r>
            <a:r>
              <a:rPr lang="en-US" dirty="0" err="1">
                <a:solidFill>
                  <a:srgbClr val="FF0000"/>
                </a:solidFill>
              </a:rPr>
              <a:t>visite</a:t>
            </a:r>
            <a:r>
              <a:rPr lang="en-US" dirty="0">
                <a:solidFill>
                  <a:srgbClr val="FF0000"/>
                </a:solidFill>
              </a:rPr>
              <a:t> qui </a:t>
            </a:r>
            <a:r>
              <a:rPr lang="en-US" dirty="0" err="1">
                <a:solidFill>
                  <a:srgbClr val="FF0000"/>
                </a:solidFill>
              </a:rPr>
              <a:t>provoque</a:t>
            </a:r>
            <a:r>
              <a:rPr lang="en-US" dirty="0">
                <a:solidFill>
                  <a:srgbClr val="FF0000"/>
                </a:solidFill>
              </a:rPr>
              <a:t> un sentiment </a:t>
            </a:r>
            <a:r>
              <a:rPr lang="en-US" dirty="0" err="1">
                <a:solidFill>
                  <a:srgbClr val="FF0000"/>
                </a:solidFill>
              </a:rPr>
              <a:t>aussi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fort:”Il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caressait</a:t>
            </a:r>
            <a:r>
              <a:rPr lang="en-US" dirty="0">
                <a:solidFill>
                  <a:srgbClr val="FF0000"/>
                </a:solidFill>
              </a:rPr>
              <a:t> les </a:t>
            </a:r>
            <a:r>
              <a:rPr lang="en-US" dirty="0" err="1">
                <a:solidFill>
                  <a:srgbClr val="FF0000"/>
                </a:solidFill>
              </a:rPr>
              <a:t>pierres</a:t>
            </a:r>
            <a:r>
              <a:rPr lang="en-US" dirty="0">
                <a:solidFill>
                  <a:srgbClr val="FF0000"/>
                </a:solidFill>
              </a:rPr>
              <a:t>. Il </a:t>
            </a:r>
            <a:r>
              <a:rPr lang="en-US" dirty="0" err="1">
                <a:solidFill>
                  <a:srgbClr val="FF0000"/>
                </a:solidFill>
              </a:rPr>
              <a:t>jetait</a:t>
            </a:r>
            <a:r>
              <a:rPr lang="en-US" dirty="0">
                <a:solidFill>
                  <a:srgbClr val="FF0000"/>
                </a:solidFill>
              </a:rPr>
              <a:t> les </a:t>
            </a:r>
            <a:r>
              <a:rPr lang="en-US" dirty="0" err="1">
                <a:solidFill>
                  <a:srgbClr val="FF0000"/>
                </a:solidFill>
              </a:rPr>
              <a:t>yeux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vers</a:t>
            </a:r>
            <a:r>
              <a:rPr lang="en-US" dirty="0">
                <a:solidFill>
                  <a:srgbClr val="FF0000"/>
                </a:solidFill>
              </a:rPr>
              <a:t> les plafonds </a:t>
            </a:r>
            <a:r>
              <a:rPr lang="en-US" dirty="0" err="1">
                <a:solidFill>
                  <a:srgbClr val="FF0000"/>
                </a:solidFill>
              </a:rPr>
              <a:t>où</a:t>
            </a:r>
            <a:r>
              <a:rPr lang="en-US" dirty="0">
                <a:solidFill>
                  <a:srgbClr val="FF0000"/>
                </a:solidFill>
              </a:rPr>
              <a:t> le </a:t>
            </a:r>
            <a:r>
              <a:rPr lang="en-US" dirty="0" err="1">
                <a:solidFill>
                  <a:srgbClr val="FF0000"/>
                </a:solidFill>
              </a:rPr>
              <a:t>ciel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entrait</a:t>
            </a:r>
            <a:r>
              <a:rPr lang="en-US" dirty="0">
                <a:solidFill>
                  <a:srgbClr val="FF0000"/>
                </a:solidFill>
              </a:rPr>
              <a:t>.”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c-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François </a:t>
            </a:r>
            <a:r>
              <a:rPr lang="en-US" dirty="0" err="1">
                <a:solidFill>
                  <a:srgbClr val="FF0000"/>
                </a:solidFill>
              </a:rPr>
              <a:t>exprime</a:t>
            </a:r>
            <a:r>
              <a:rPr lang="en-US" dirty="0">
                <a:solidFill>
                  <a:srgbClr val="FF0000"/>
                </a:solidFill>
              </a:rPr>
              <a:t> à </a:t>
            </a:r>
            <a:r>
              <a:rPr lang="en-US" dirty="0" err="1">
                <a:solidFill>
                  <a:srgbClr val="FF0000"/>
                </a:solidFill>
              </a:rPr>
              <a:t>Marthe</a:t>
            </a:r>
            <a:r>
              <a:rPr lang="en-US" dirty="0">
                <a:solidFill>
                  <a:srgbClr val="FF0000"/>
                </a:solidFill>
              </a:rPr>
              <a:t> le </a:t>
            </a:r>
            <a:r>
              <a:rPr lang="en-US" dirty="0" err="1">
                <a:solidFill>
                  <a:srgbClr val="FF0000"/>
                </a:solidFill>
              </a:rPr>
              <a:t>désir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d’acheter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cette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:” Je </a:t>
            </a:r>
            <a:r>
              <a:rPr lang="en-US" dirty="0" err="1">
                <a:solidFill>
                  <a:srgbClr val="FF0000"/>
                </a:solidFill>
              </a:rPr>
              <a:t>veux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acheter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cette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maison</a:t>
            </a:r>
            <a:r>
              <a:rPr lang="en-US" dirty="0">
                <a:solidFill>
                  <a:srgbClr val="FF0000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37446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2983E-4772-4C66-8F57-4BB167341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3" y="1219199"/>
            <a:ext cx="11970327" cy="681037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N.5 </a:t>
            </a:r>
            <a:r>
              <a:rPr lang="en-US" sz="2400" dirty="0">
                <a:solidFill>
                  <a:srgbClr val="FF0000"/>
                </a:solidFill>
              </a:rPr>
              <a:t>a- </a:t>
            </a:r>
            <a:r>
              <a:rPr lang="en-US" sz="2400" dirty="0" err="1">
                <a:solidFill>
                  <a:srgbClr val="FF0000"/>
                </a:solidFill>
              </a:rPr>
              <a:t>Marthe</a:t>
            </a:r>
            <a:r>
              <a:rPr lang="en-US" sz="2400" dirty="0">
                <a:solidFill>
                  <a:srgbClr val="FF0000"/>
                </a:solidFill>
              </a:rPr>
              <a:t> ne partage pas le </a:t>
            </a:r>
            <a:r>
              <a:rPr lang="en-US" sz="2400" dirty="0" err="1">
                <a:solidFill>
                  <a:srgbClr val="FF0000"/>
                </a:solidFill>
              </a:rPr>
              <a:t>désir</a:t>
            </a:r>
            <a:r>
              <a:rPr lang="en-US" sz="2400" dirty="0">
                <a:solidFill>
                  <a:srgbClr val="FF0000"/>
                </a:solidFill>
              </a:rPr>
              <a:t> de François </a:t>
            </a:r>
            <a:r>
              <a:rPr lang="en-US" sz="2400" dirty="0" err="1">
                <a:solidFill>
                  <a:srgbClr val="FF0000"/>
                </a:solidFill>
              </a:rPr>
              <a:t>parce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qu’elle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est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habituée</a:t>
            </a:r>
            <a:r>
              <a:rPr lang="en-US" sz="2400" dirty="0">
                <a:solidFill>
                  <a:srgbClr val="FF0000"/>
                </a:solidFill>
              </a:rPr>
              <a:t> à vivre à </a:t>
            </a:r>
            <a:r>
              <a:rPr lang="en-US" sz="2400" dirty="0" err="1">
                <a:solidFill>
                  <a:srgbClr val="FF0000"/>
                </a:solidFill>
              </a:rPr>
              <a:t>Beyrouth</a:t>
            </a:r>
            <a:r>
              <a:rPr lang="en-US" sz="2400" dirty="0">
                <a:solidFill>
                  <a:srgbClr val="FF0000"/>
                </a:solidFill>
              </a:rPr>
              <a:t>(”quartier de </a:t>
            </a:r>
            <a:r>
              <a:rPr lang="en-US" sz="2400" dirty="0" err="1">
                <a:solidFill>
                  <a:srgbClr val="FF0000"/>
                </a:solidFill>
              </a:rPr>
              <a:t>Gemeyzé”et</a:t>
            </a:r>
            <a:r>
              <a:rPr lang="en-US" sz="2400" dirty="0">
                <a:solidFill>
                  <a:srgbClr val="FF0000"/>
                </a:solidFill>
              </a:rPr>
              <a:t> “la place des canons”)et </a:t>
            </a:r>
            <a:r>
              <a:rPr lang="en-US" sz="2400" dirty="0" err="1">
                <a:solidFill>
                  <a:srgbClr val="FF0000"/>
                </a:solidFill>
              </a:rPr>
              <a:t>qu’elle</a:t>
            </a:r>
            <a:r>
              <a:rPr lang="en-US" sz="2400" dirty="0">
                <a:solidFill>
                  <a:srgbClr val="FF0000"/>
                </a:solidFill>
              </a:rPr>
              <a:t> ne </a:t>
            </a:r>
            <a:r>
              <a:rPr lang="en-US" sz="2400" dirty="0" err="1">
                <a:solidFill>
                  <a:srgbClr val="FF0000"/>
                </a:solidFill>
              </a:rPr>
              <a:t>peut</a:t>
            </a:r>
            <a:r>
              <a:rPr lang="en-US" sz="2400" dirty="0">
                <a:solidFill>
                  <a:srgbClr val="FF0000"/>
                </a:solidFill>
              </a:rPr>
              <a:t> pas </a:t>
            </a:r>
            <a:r>
              <a:rPr lang="en-US" sz="2400" dirty="0" err="1">
                <a:solidFill>
                  <a:srgbClr val="FF0000"/>
                </a:solidFill>
              </a:rPr>
              <a:t>s’adapter</a:t>
            </a:r>
            <a:r>
              <a:rPr lang="en-US" sz="2400" dirty="0">
                <a:solidFill>
                  <a:srgbClr val="FF0000"/>
                </a:solidFill>
              </a:rPr>
              <a:t> à </a:t>
            </a:r>
            <a:r>
              <a:rPr lang="en-US" sz="2400" dirty="0" err="1">
                <a:solidFill>
                  <a:srgbClr val="FF0000"/>
                </a:solidFill>
              </a:rPr>
              <a:t>une</a:t>
            </a:r>
            <a:r>
              <a:rPr lang="en-US" sz="2400" dirty="0">
                <a:solidFill>
                  <a:srgbClr val="FF0000"/>
                </a:solidFill>
              </a:rPr>
              <a:t> vie hors de la </a:t>
            </a:r>
            <a:r>
              <a:rPr lang="en-US" sz="2400" dirty="0" err="1">
                <a:solidFill>
                  <a:srgbClr val="FF0000"/>
                </a:solidFill>
              </a:rPr>
              <a:t>capitale</a:t>
            </a:r>
            <a:r>
              <a:rPr lang="en-US" sz="2400" dirty="0">
                <a:solidFill>
                  <a:srgbClr val="FF0000"/>
                </a:solidFill>
              </a:rPr>
              <a:t>:”</a:t>
            </a:r>
            <a:r>
              <a:rPr lang="en-US" sz="2400" dirty="0" err="1">
                <a:solidFill>
                  <a:srgbClr val="FF0000"/>
                </a:solidFill>
              </a:rPr>
              <a:t>paraissait</a:t>
            </a:r>
            <a:r>
              <a:rPr lang="en-US" sz="2400" dirty="0">
                <a:solidFill>
                  <a:srgbClr val="FF0000"/>
                </a:solidFill>
              </a:rPr>
              <a:t> étranger.”</a:t>
            </a:r>
            <a:br>
              <a:rPr lang="en-US" sz="22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b- Les </a:t>
            </a:r>
            <a:r>
              <a:rPr lang="en-US" sz="2400" dirty="0" err="1">
                <a:solidFill>
                  <a:srgbClr val="FF0000"/>
                </a:solidFill>
              </a:rPr>
              <a:t>verbes</a:t>
            </a:r>
            <a:r>
              <a:rPr lang="en-US" sz="2400" dirty="0">
                <a:solidFill>
                  <a:srgbClr val="FF0000"/>
                </a:solidFill>
              </a:rPr>
              <a:t> “</a:t>
            </a:r>
            <a:r>
              <a:rPr lang="en-US" sz="2400" dirty="0" err="1">
                <a:solidFill>
                  <a:srgbClr val="FF0000"/>
                </a:solidFill>
              </a:rPr>
              <a:t>était</a:t>
            </a:r>
            <a:r>
              <a:rPr lang="en-US" sz="2400" dirty="0">
                <a:solidFill>
                  <a:srgbClr val="FF0000"/>
                </a:solidFill>
              </a:rPr>
              <a:t> né” et “</a:t>
            </a:r>
            <a:r>
              <a:rPr lang="en-US" sz="2400" dirty="0" err="1">
                <a:solidFill>
                  <a:srgbClr val="FF0000"/>
                </a:solidFill>
              </a:rPr>
              <a:t>avit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vécu</a:t>
            </a:r>
            <a:r>
              <a:rPr lang="en-US" sz="2400" dirty="0">
                <a:solidFill>
                  <a:srgbClr val="FF0000"/>
                </a:solidFill>
              </a:rPr>
              <a:t>”(l.24) </a:t>
            </a:r>
            <a:r>
              <a:rPr lang="en-US" sz="2400" dirty="0" err="1">
                <a:solidFill>
                  <a:srgbClr val="FF0000"/>
                </a:solidFill>
              </a:rPr>
              <a:t>sont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conjugués</a:t>
            </a:r>
            <a:r>
              <a:rPr lang="en-US" sz="2400" dirty="0">
                <a:solidFill>
                  <a:srgbClr val="FF0000"/>
                </a:solidFill>
              </a:rPr>
              <a:t> au plus-que-parfait. Ce temps </a:t>
            </a:r>
            <a:r>
              <a:rPr lang="en-US" sz="2400" dirty="0" err="1">
                <a:solidFill>
                  <a:srgbClr val="FF0000"/>
                </a:solidFill>
              </a:rPr>
              <a:t>appelle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l’enfance</a:t>
            </a:r>
            <a:r>
              <a:rPr lang="en-US" sz="2400" dirty="0">
                <a:solidFill>
                  <a:srgbClr val="FF0000"/>
                </a:solidFill>
              </a:rPr>
              <a:t> et </a:t>
            </a:r>
            <a:r>
              <a:rPr lang="en-US" sz="2400" dirty="0" err="1">
                <a:solidFill>
                  <a:srgbClr val="FF0000"/>
                </a:solidFill>
              </a:rPr>
              <a:t>l’adolescence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Marthe</a:t>
            </a:r>
            <a:r>
              <a:rPr lang="en-US" sz="2400" dirty="0">
                <a:solidFill>
                  <a:srgbClr val="FF0000"/>
                </a:solidFill>
              </a:rPr>
              <a:t> à </a:t>
            </a:r>
            <a:r>
              <a:rPr lang="en-US" sz="2400" dirty="0" err="1">
                <a:solidFill>
                  <a:srgbClr val="FF0000"/>
                </a:solidFill>
              </a:rPr>
              <a:t>Gemayzé</a:t>
            </a:r>
            <a:r>
              <a:rPr lang="en-US" sz="2400" dirty="0">
                <a:solidFill>
                  <a:srgbClr val="FF0000"/>
                </a:solidFill>
              </a:rPr>
              <a:t>, les </a:t>
            </a:r>
            <a:r>
              <a:rPr lang="en-US" sz="2400" dirty="0" err="1">
                <a:solidFill>
                  <a:srgbClr val="FF0000"/>
                </a:solidFill>
              </a:rPr>
              <a:t>années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qu’elle</a:t>
            </a:r>
            <a:r>
              <a:rPr lang="en-US" sz="2400" dirty="0">
                <a:solidFill>
                  <a:srgbClr val="FF0000"/>
                </a:solidFill>
              </a:rPr>
              <a:t> a </a:t>
            </a:r>
            <a:r>
              <a:rPr lang="en-US" sz="2400" dirty="0" err="1">
                <a:solidFill>
                  <a:srgbClr val="FF0000"/>
                </a:solidFill>
              </a:rPr>
              <a:t>vécues</a:t>
            </a:r>
            <a:r>
              <a:rPr lang="en-US" sz="2400" dirty="0">
                <a:solidFill>
                  <a:srgbClr val="FF0000"/>
                </a:solidFill>
              </a:rPr>
              <a:t> à </a:t>
            </a:r>
            <a:r>
              <a:rPr lang="en-US" sz="2400" dirty="0" err="1">
                <a:solidFill>
                  <a:srgbClr val="FF0000"/>
                </a:solidFill>
              </a:rPr>
              <a:t>Beyrouth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avant</a:t>
            </a:r>
            <a:r>
              <a:rPr lang="en-US" sz="2400" dirty="0">
                <a:solidFill>
                  <a:srgbClr val="FF0000"/>
                </a:solidFill>
              </a:rPr>
              <a:t> de faire la </a:t>
            </a:r>
            <a:r>
              <a:rPr lang="en-US" sz="2400" dirty="0" err="1">
                <a:solidFill>
                  <a:srgbClr val="FF0000"/>
                </a:solidFill>
              </a:rPr>
              <a:t>connaissance</a:t>
            </a:r>
            <a:r>
              <a:rPr lang="en-US" sz="2400" dirty="0">
                <a:solidFill>
                  <a:srgbClr val="FF0000"/>
                </a:solidFill>
              </a:rPr>
              <a:t> de François. Ce retour </a:t>
            </a:r>
            <a:r>
              <a:rPr lang="en-US" sz="2400" dirty="0" err="1">
                <a:solidFill>
                  <a:srgbClr val="FF0000"/>
                </a:solidFill>
              </a:rPr>
              <a:t>vers</a:t>
            </a:r>
            <a:r>
              <a:rPr lang="en-US" sz="2400" dirty="0">
                <a:solidFill>
                  <a:srgbClr val="FF0000"/>
                </a:solidFill>
              </a:rPr>
              <a:t> le passé </a:t>
            </a:r>
            <a:r>
              <a:rPr lang="en-US" sz="2400" dirty="0" err="1">
                <a:solidFill>
                  <a:srgbClr val="FF0000"/>
                </a:solidFill>
              </a:rPr>
              <a:t>permet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d’expliquer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pourquoi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Marthe</a:t>
            </a:r>
            <a:r>
              <a:rPr lang="en-US" sz="2400" dirty="0">
                <a:solidFill>
                  <a:srgbClr val="FF0000"/>
                </a:solidFill>
              </a:rPr>
              <a:t> ne partage pas le </a:t>
            </a:r>
            <a:r>
              <a:rPr lang="en-US" sz="2400" dirty="0" err="1">
                <a:solidFill>
                  <a:srgbClr val="FF0000"/>
                </a:solidFill>
              </a:rPr>
              <a:t>désir</a:t>
            </a:r>
            <a:r>
              <a:rPr lang="en-US" sz="2400" dirty="0">
                <a:solidFill>
                  <a:srgbClr val="FF0000"/>
                </a:solidFill>
              </a:rPr>
              <a:t> de son fiancé.</a:t>
            </a:r>
          </a:p>
        </p:txBody>
      </p:sp>
    </p:spTree>
    <p:extLst>
      <p:ext uri="{BB962C8B-B14F-4D97-AF65-F5344CB8AC3E}">
        <p14:creationId xmlns:p14="http://schemas.microsoft.com/office/powerpoint/2010/main" val="309433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372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Une maison ancienne Livre de lecture p.40-41 Corrigé</vt:lpstr>
      <vt:lpstr>N.5 a- Marthe ne partage pas le désir de François parce qu’elle est habituée à vivre à Beyrouth(”quartier de Gemeyzé”et “la place des canons”)et qu’elle ne peut pas s’adapter à une vie hors de la capitale:”paraissait étranger.” b- Les verbes “était né” et “avit vécu”(l.24) sont conjugués au plus-que-parfait. Ce temps appelle l’enfance et l’adolescence de Marthe à Gemayzé, les années qu’elle a vécues à Beyrouth avant de faire la connaissance de François. Ce retour vers le passé permet d’expliquer pourquoi Marthe ne partage pas le désir de son fiancé.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corrigé</dc:title>
  <dc:creator>Ghorayeb</dc:creator>
  <cp:lastModifiedBy>Ghorayeb</cp:lastModifiedBy>
  <cp:revision>7</cp:revision>
  <dcterms:created xsi:type="dcterms:W3CDTF">2022-01-08T11:32:02Z</dcterms:created>
  <dcterms:modified xsi:type="dcterms:W3CDTF">2022-01-08T12:10:23Z</dcterms:modified>
</cp:coreProperties>
</file>